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58" r:id="rId3"/>
    <p:sldId id="273" r:id="rId4"/>
    <p:sldId id="277" r:id="rId5"/>
    <p:sldId id="276" r:id="rId6"/>
    <p:sldId id="274" r:id="rId7"/>
    <p:sldId id="259" r:id="rId8"/>
    <p:sldId id="262" r:id="rId9"/>
    <p:sldId id="260" r:id="rId10"/>
    <p:sldId id="294" r:id="rId11"/>
    <p:sldId id="288" r:id="rId12"/>
    <p:sldId id="266" r:id="rId13"/>
    <p:sldId id="269" r:id="rId14"/>
    <p:sldId id="280" r:id="rId15"/>
    <p:sldId id="282" r:id="rId16"/>
    <p:sldId id="268" r:id="rId17"/>
    <p:sldId id="267" r:id="rId18"/>
    <p:sldId id="311" r:id="rId19"/>
    <p:sldId id="306" r:id="rId20"/>
    <p:sldId id="271" r:id="rId21"/>
    <p:sldId id="336" r:id="rId22"/>
    <p:sldId id="270" r:id="rId23"/>
    <p:sldId id="322" r:id="rId24"/>
    <p:sldId id="331" r:id="rId25"/>
    <p:sldId id="292" r:id="rId26"/>
    <p:sldId id="298" r:id="rId27"/>
    <p:sldId id="284" r:id="rId28"/>
    <p:sldId id="300" r:id="rId29"/>
    <p:sldId id="293" r:id="rId30"/>
    <p:sldId id="313" r:id="rId31"/>
    <p:sldId id="325" r:id="rId32"/>
    <p:sldId id="330" r:id="rId33"/>
    <p:sldId id="272" r:id="rId34"/>
    <p:sldId id="305" r:id="rId35"/>
    <p:sldId id="312" r:id="rId36"/>
    <p:sldId id="287" r:id="rId37"/>
    <p:sldId id="283" r:id="rId38"/>
    <p:sldId id="319" r:id="rId39"/>
    <p:sldId id="320" r:id="rId40"/>
    <p:sldId id="308" r:id="rId41"/>
    <p:sldId id="304" r:id="rId42"/>
    <p:sldId id="307" r:id="rId43"/>
    <p:sldId id="316" r:id="rId44"/>
    <p:sldId id="290" r:id="rId45"/>
    <p:sldId id="261" r:id="rId46"/>
    <p:sldId id="264" r:id="rId47"/>
    <p:sldId id="263" r:id="rId48"/>
    <p:sldId id="265" r:id="rId49"/>
    <p:sldId id="315" r:id="rId50"/>
    <p:sldId id="279" r:id="rId51"/>
    <p:sldId id="335" r:id="rId52"/>
    <p:sldId id="333" r:id="rId53"/>
    <p:sldId id="332" r:id="rId54"/>
    <p:sldId id="334" r:id="rId55"/>
    <p:sldId id="329" r:id="rId56"/>
    <p:sldId id="314" r:id="rId57"/>
    <p:sldId id="337" r:id="rId58"/>
    <p:sldId id="324" r:id="rId59"/>
    <p:sldId id="321" r:id="rId60"/>
    <p:sldId id="327" r:id="rId6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24" autoAdjust="0"/>
  </p:normalViewPr>
  <p:slideViewPr>
    <p:cSldViewPr>
      <p:cViewPr>
        <p:scale>
          <a:sx n="80" d="100"/>
          <a:sy n="80" d="100"/>
        </p:scale>
        <p:origin x="-840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4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10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Altersstruktur</a:t>
            </a:r>
            <a:endParaRPr lang="en-US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cat>
            <c:strRef>
              <c:f>Tabelle1!$A$2:$A$7</c:f>
              <c:strCache>
                <c:ptCount val="6"/>
                <c:pt idx="0">
                  <c:v>älter 80 Jahre</c:v>
                </c:pt>
                <c:pt idx="1">
                  <c:v>60 bis 80 Jahre</c:v>
                </c:pt>
                <c:pt idx="2">
                  <c:v>40 bis 60 Jahre</c:v>
                </c:pt>
                <c:pt idx="3">
                  <c:v>20 bis 40 Jahre</c:v>
                </c:pt>
                <c:pt idx="4">
                  <c:v>1 bis 20 Jahre</c:v>
                </c:pt>
                <c:pt idx="5">
                  <c:v>jünger als 1 Jahr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</c:v>
                </c:pt>
                <c:pt idx="1">
                  <c:v>29</c:v>
                </c:pt>
                <c:pt idx="2">
                  <c:v>64</c:v>
                </c:pt>
                <c:pt idx="3">
                  <c:v>38</c:v>
                </c:pt>
                <c:pt idx="4">
                  <c:v>25</c:v>
                </c:pt>
                <c:pt idx="5">
                  <c:v>1</c:v>
                </c:pt>
              </c:numCache>
            </c:numRef>
          </c:val>
        </c:ser>
        <c:dLbls>
          <c:showVal val="1"/>
        </c:dLbls>
        <c:gapWidth val="95"/>
        <c:overlap val="100"/>
        <c:axId val="94748032"/>
        <c:axId val="110785664"/>
      </c:barChart>
      <c:catAx>
        <c:axId val="94748032"/>
        <c:scaling>
          <c:orientation val="minMax"/>
        </c:scaling>
        <c:axPos val="b"/>
        <c:majorTickMark val="none"/>
        <c:tickLblPos val="nextTo"/>
        <c:crossAx val="110785664"/>
        <c:crosses val="autoZero"/>
        <c:auto val="1"/>
        <c:lblAlgn val="ctr"/>
        <c:lblOffset val="100"/>
      </c:catAx>
      <c:valAx>
        <c:axId val="11078566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47480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de-DE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10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Neue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Mitglieder</a:t>
            </a:r>
            <a:endParaRPr lang="en-US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cat>
            <c:strRef>
              <c:f>Tabelle1!$A$2:$A$5</c:f>
              <c:strCache>
                <c:ptCount val="4"/>
                <c:pt idx="0">
                  <c:v>1970 - 1980</c:v>
                </c:pt>
                <c:pt idx="1">
                  <c:v>1980 - 1990</c:v>
                </c:pt>
                <c:pt idx="2">
                  <c:v>1990 - 2000</c:v>
                </c:pt>
                <c:pt idx="3">
                  <c:v>2000 - 2010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42</c:v>
                </c:pt>
                <c:pt idx="1">
                  <c:v>22</c:v>
                </c:pt>
                <c:pt idx="2">
                  <c:v>24</c:v>
                </c:pt>
                <c:pt idx="3">
                  <c:v>73</c:v>
                </c:pt>
              </c:numCache>
            </c:numRef>
          </c:val>
        </c:ser>
        <c:dLbls>
          <c:showVal val="1"/>
        </c:dLbls>
        <c:gapWidth val="95"/>
        <c:overlap val="100"/>
        <c:axId val="110835200"/>
        <c:axId val="110836736"/>
      </c:barChart>
      <c:catAx>
        <c:axId val="110835200"/>
        <c:scaling>
          <c:orientation val="minMax"/>
        </c:scaling>
        <c:axPos val="b"/>
        <c:majorTickMark val="none"/>
        <c:tickLblPos val="nextTo"/>
        <c:crossAx val="110836736"/>
        <c:crosses val="autoZero"/>
        <c:auto val="1"/>
        <c:lblAlgn val="ctr"/>
        <c:lblOffset val="100"/>
      </c:catAx>
      <c:valAx>
        <c:axId val="1108367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108352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de-DE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style val="10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Wohnort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29425016404199478"/>
          <c:y val="0.21812549212598431"/>
          <c:w val="0.46566650262467202"/>
          <c:h val="0.69849975393700792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Tabelle1!$A$2:$A$5</c:f>
              <c:strCache>
                <c:ptCount val="2"/>
                <c:pt idx="0">
                  <c:v>Au</c:v>
                </c:pt>
                <c:pt idx="1">
                  <c:v>Sonstiges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112</c:v>
                </c:pt>
                <c:pt idx="1">
                  <c:v>49</c:v>
                </c:pt>
              </c:numCache>
            </c:numRef>
          </c:val>
        </c:ser>
        <c:dLbls>
          <c:showPercent val="1"/>
        </c:dLbls>
        <c:firstSliceAng val="150"/>
        <c:holeSize val="50"/>
      </c:doughnutChart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de-DE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style val="10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Geschlechterverteilung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29425016404199478"/>
          <c:y val="0.21812549212598434"/>
          <c:w val="0.46566650262467207"/>
          <c:h val="0.69849975393700792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Tabelle1!$A$2:$A$5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52</c:v>
                </c:pt>
                <c:pt idx="1">
                  <c:v>109</c:v>
                </c:pt>
              </c:numCache>
            </c:numRef>
          </c:val>
        </c:ser>
        <c:dLbls>
          <c:showPercent val="1"/>
        </c:dLbls>
        <c:firstSliceAng val="150"/>
        <c:holeSize val="50"/>
      </c:doughnutChart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de-DE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26CCC-F4DE-42DE-8036-904FB4347396}" type="datetimeFigureOut">
              <a:rPr lang="de-DE" smtClean="0"/>
              <a:pPr/>
              <a:t>22.05.2010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831DA-54B0-4557-ADBD-FDE420C9C6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831DA-54B0-4557-ADBD-FDE420C9C608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EB2E-9DA3-4527-AC5B-A066C137E342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6D2F-CC20-4553-BC57-AE9F0D40597D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1E33-7768-4888-9B36-7DF302FE2F49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255A8-6AEE-4A3A-9D2A-ACCE94B7BF2C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EE82-95B2-4E58-A5EC-42DAF3D4AB3A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6676-CA51-4AF8-86AA-D5B478ED9D4D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3D1B-6562-46F2-897F-7C72F825268E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50B7-AD28-4054-BEA3-AB16BD33B0D5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19CE-03E2-44D7-AD65-1F1BACEA962D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8F22-C0FE-4A9D-B3F1-50D0935D0BEA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3E98-118D-43EB-B3E4-B7D57B4F8337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D1256-4ABD-4962-8AED-2EEA3F3A8746}" type="datetime1">
              <a:rPr lang="de-DE" smtClean="0"/>
              <a:pPr/>
              <a:t>22.05.2010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20022-82F1-4CAC-BCE4-79F34906F47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59.jpeg"/><Relationship Id="rId4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714356"/>
            <a:ext cx="3623330" cy="291966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827761" y="3357562"/>
            <a:ext cx="3601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spc="600" dirty="0" smtClean="0">
                <a:latin typeface="Cambria Math" pitchFamily="18" charset="0"/>
                <a:ea typeface="Cambria Math" pitchFamily="18" charset="0"/>
              </a:rPr>
              <a:t>TTC AU</a:t>
            </a:r>
            <a:endParaRPr lang="de-DE" sz="7200" spc="6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667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Derby 1971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rcRect b="66427"/>
          <a:stretch>
            <a:fillRect/>
          </a:stretch>
        </p:blipFill>
        <p:spPr>
          <a:xfrm>
            <a:off x="1285852" y="1928802"/>
            <a:ext cx="6490199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311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Mannschaft </a:t>
            </a:r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1971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500174"/>
            <a:ext cx="5666447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Wie alles begann….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2.jpg"/>
          <p:cNvPicPr>
            <a:picLocks noChangeAspect="1"/>
          </p:cNvPicPr>
          <p:nvPr/>
        </p:nvPicPr>
        <p:blipFill>
          <a:blip r:embed="rId3" cstate="print"/>
          <a:srcRect t="9007" b="22796"/>
          <a:stretch>
            <a:fillRect/>
          </a:stretch>
        </p:blipFill>
        <p:spPr>
          <a:xfrm>
            <a:off x="1825747" y="1382063"/>
            <a:ext cx="5603773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Mannschaft 1971/72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571612"/>
            <a:ext cx="5215578" cy="37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311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Mannschaft 1974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357298"/>
            <a:ext cx="5853913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963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Jugend in den 70`er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3396" y="1866239"/>
            <a:ext cx="5033898" cy="3351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Mannschaft 1975/76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113398" y="1500174"/>
            <a:ext cx="5235254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662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latin typeface="Cambria Math" pitchFamily="18" charset="0"/>
                <a:ea typeface="Cambria Math" pitchFamily="18" charset="0"/>
              </a:rPr>
              <a:t>Da passt aber wenig rein….</a:t>
            </a:r>
            <a:endParaRPr lang="de-DE" sz="4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3622" y="1469264"/>
            <a:ext cx="5825898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6340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600" dirty="0" smtClean="0">
                <a:latin typeface="Cambria Math" pitchFamily="18" charset="0"/>
                <a:ea typeface="Cambria Math" pitchFamily="18" charset="0"/>
              </a:rPr>
              <a:t>Raimund-Schramm-Pokal</a:t>
            </a:r>
            <a:endParaRPr lang="de-DE" sz="46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b="8153"/>
          <a:stretch>
            <a:fillRect/>
          </a:stretch>
        </p:blipFill>
        <p:spPr>
          <a:xfrm>
            <a:off x="3071802" y="1500174"/>
            <a:ext cx="2786082" cy="3903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989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1. Mannschaft 1978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69" y="1500174"/>
            <a:ext cx="5164104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Wie alles begann….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emblem-1970.jpg"/>
          <p:cNvPicPr>
            <a:picLocks noChangeAspect="1"/>
          </p:cNvPicPr>
          <p:nvPr/>
        </p:nvPicPr>
        <p:blipFill>
          <a:blip r:embed="rId3" cstate="print"/>
          <a:srcRect t="16732" b="37853"/>
          <a:stretch>
            <a:fillRect/>
          </a:stretch>
        </p:blipFill>
        <p:spPr>
          <a:xfrm>
            <a:off x="1928794" y="1785926"/>
            <a:ext cx="5572164" cy="3484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482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Lockeres Training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0667" y="1472074"/>
            <a:ext cx="5991729" cy="40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341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Die alte Arena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>
            <a:lum bright="10000" contrast="-10000"/>
          </a:blip>
          <a:stretch>
            <a:fillRect/>
          </a:stretch>
        </p:blipFill>
        <p:spPr>
          <a:xfrm>
            <a:off x="1580667" y="1544345"/>
            <a:ext cx="5991729" cy="388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221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Meister 1981/82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1928802"/>
            <a:ext cx="5301565" cy="360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14980" y="1285860"/>
            <a:ext cx="5243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Franz Käferlein, Uwe Böhm, Herbert </a:t>
            </a:r>
            <a:r>
              <a:rPr lang="de-DE" sz="1600" dirty="0" err="1" smtClean="0"/>
              <a:t>Schedel</a:t>
            </a:r>
            <a:r>
              <a:rPr lang="de-DE" sz="1600" dirty="0" smtClean="0"/>
              <a:t>, Rainer </a:t>
            </a:r>
            <a:r>
              <a:rPr lang="de-DE" sz="1600" dirty="0" err="1" smtClean="0"/>
              <a:t>Thyroff</a:t>
            </a:r>
            <a:r>
              <a:rPr lang="de-DE" sz="1600" dirty="0" smtClean="0"/>
              <a:t>, </a:t>
            </a:r>
          </a:p>
          <a:p>
            <a:pPr algn="ctr"/>
            <a:r>
              <a:rPr lang="de-DE" sz="1600" dirty="0" smtClean="0"/>
              <a:t>Bernd </a:t>
            </a:r>
            <a:r>
              <a:rPr lang="de-DE" sz="1600" dirty="0" err="1" smtClean="0"/>
              <a:t>Benkenstein</a:t>
            </a:r>
            <a:r>
              <a:rPr lang="de-DE" sz="1600" dirty="0" smtClean="0"/>
              <a:t>, Gustav Regel, Gerhard </a:t>
            </a:r>
            <a:r>
              <a:rPr lang="de-DE" sz="1600" dirty="0" err="1" smtClean="0"/>
              <a:t>Stengel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097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Zweiter 1. Vorstand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gerhard.jpg"/>
          <p:cNvPicPr>
            <a:picLocks noChangeAspect="1"/>
          </p:cNvPicPr>
          <p:nvPr/>
        </p:nvPicPr>
        <p:blipFill>
          <a:blip r:embed="rId3" cstate="print"/>
          <a:srcRect l="29141" t="32285" r="23453" b="22747"/>
          <a:stretch>
            <a:fillRect/>
          </a:stretch>
        </p:blipFill>
        <p:spPr>
          <a:xfrm>
            <a:off x="2071670" y="2143116"/>
            <a:ext cx="1909092" cy="252000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3" name="Textfeld 12"/>
          <p:cNvSpPr txBox="1"/>
          <p:nvPr/>
        </p:nvSpPr>
        <p:spPr>
          <a:xfrm>
            <a:off x="5143504" y="2577108"/>
            <a:ext cx="1703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Gerhard </a:t>
            </a:r>
            <a:r>
              <a:rPr lang="de-DE" dirty="0" err="1" smtClean="0"/>
              <a:t>Stengel</a:t>
            </a:r>
            <a:endParaRPr lang="de-DE" dirty="0" smtClean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1982 - 1997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792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Jugend Ende der 80`er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3396" y="1839576"/>
            <a:ext cx="5033898" cy="3404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914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Jugend 1993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http://1.2.3.9/bmi/www.ttcau.de/bilder/TTC%20Jugen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857364"/>
            <a:ext cx="4000528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172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Herren in den 90`er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9544" y="1839576"/>
            <a:ext cx="4961602" cy="3404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954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25 Jahre 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rcRect t="49287"/>
          <a:stretch>
            <a:fillRect/>
          </a:stretch>
        </p:blipFill>
        <p:spPr>
          <a:xfrm>
            <a:off x="4714876" y="1928802"/>
            <a:ext cx="3803173" cy="2880000"/>
          </a:xfrm>
          <a:prstGeom prst="rect">
            <a:avLst/>
          </a:prstGeom>
        </p:spPr>
      </p:pic>
      <p:pic>
        <p:nvPicPr>
          <p:cNvPr id="9" name="Grafik 8" descr="TTC 70-71-2.jpg"/>
          <p:cNvPicPr>
            <a:picLocks noChangeAspect="1"/>
          </p:cNvPicPr>
          <p:nvPr/>
        </p:nvPicPr>
        <p:blipFill>
          <a:blip r:embed="rId3" cstate="print"/>
          <a:srcRect b="50863"/>
          <a:stretch>
            <a:fillRect/>
          </a:stretch>
        </p:blipFill>
        <p:spPr>
          <a:xfrm>
            <a:off x="571472" y="1909132"/>
            <a:ext cx="3925192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649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25 Jahre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rcRect t="48784"/>
          <a:stretch>
            <a:fillRect/>
          </a:stretch>
        </p:blipFill>
        <p:spPr>
          <a:xfrm>
            <a:off x="5000628" y="1857364"/>
            <a:ext cx="3654111" cy="2880000"/>
          </a:xfrm>
          <a:prstGeom prst="rect">
            <a:avLst/>
          </a:prstGeom>
        </p:spPr>
      </p:pic>
      <p:pic>
        <p:nvPicPr>
          <p:cNvPr id="9" name="Grafik 8" descr="TTC 70-71-2.jpg"/>
          <p:cNvPicPr>
            <a:picLocks noChangeAspect="1"/>
          </p:cNvPicPr>
          <p:nvPr/>
        </p:nvPicPr>
        <p:blipFill>
          <a:blip r:embed="rId3" cstate="print"/>
          <a:srcRect b="51495"/>
          <a:stretch>
            <a:fillRect/>
          </a:stretch>
        </p:blipFill>
        <p:spPr>
          <a:xfrm>
            <a:off x="642910" y="1857364"/>
            <a:ext cx="3858363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649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25 Jahre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714488"/>
            <a:ext cx="4760869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Wie alles begann….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emblem-1970.jpg"/>
          <p:cNvPicPr>
            <a:picLocks noChangeAspect="1"/>
          </p:cNvPicPr>
          <p:nvPr/>
        </p:nvPicPr>
        <p:blipFill>
          <a:blip r:embed="rId3" cstate="print"/>
          <a:srcRect b="53539"/>
          <a:stretch>
            <a:fillRect/>
          </a:stretch>
        </p:blipFill>
        <p:spPr>
          <a:xfrm>
            <a:off x="1357290" y="1571612"/>
            <a:ext cx="6256023" cy="4002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194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Die Raupe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674908" y="675815"/>
            <a:ext cx="3793021" cy="557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706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Dritter 1.Vorstand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34507" y="2786058"/>
            <a:ext cx="1509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Wolfgang </a:t>
            </a:r>
            <a:r>
              <a:rPr lang="de-DE" dirty="0" err="1" smtClean="0"/>
              <a:t>Terk</a:t>
            </a:r>
            <a:endParaRPr lang="de-DE" dirty="0" smtClean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1997 - 2009</a:t>
            </a:r>
            <a:endParaRPr lang="de-DE" dirty="0"/>
          </a:p>
        </p:txBody>
      </p:sp>
      <p:pic>
        <p:nvPicPr>
          <p:cNvPr id="15" name="Grafik 14" descr="wolfgang jugend.jpg"/>
          <p:cNvPicPr>
            <a:picLocks noChangeAspect="1"/>
          </p:cNvPicPr>
          <p:nvPr/>
        </p:nvPicPr>
        <p:blipFill>
          <a:blip r:embed="rId3" cstate="print"/>
          <a:srcRect r="6579"/>
          <a:stretch>
            <a:fillRect/>
          </a:stretch>
        </p:blipFill>
        <p:spPr>
          <a:xfrm>
            <a:off x="2500298" y="2123446"/>
            <a:ext cx="178595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5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1. Geschäftsführer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05690" y="2786058"/>
            <a:ext cx="176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Hartmut Wagner</a:t>
            </a:r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1997 - 2002</a:t>
            </a:r>
            <a:endParaRPr lang="de-DE" dirty="0"/>
          </a:p>
        </p:txBody>
      </p:sp>
      <p:pic>
        <p:nvPicPr>
          <p:cNvPr id="9" name="Grafik 8" descr="img002.jpg"/>
          <p:cNvPicPr>
            <a:picLocks noChangeAspect="1"/>
          </p:cNvPicPr>
          <p:nvPr/>
        </p:nvPicPr>
        <p:blipFill>
          <a:blip r:embed="rId3" cstate="print">
            <a:lum bright="8000" contrast="7000"/>
          </a:blip>
          <a:srcRect r="31395"/>
          <a:stretch>
            <a:fillRect/>
          </a:stretch>
        </p:blipFill>
        <p:spPr>
          <a:xfrm rot="5400000">
            <a:off x="1696139" y="2501636"/>
            <a:ext cx="2520000" cy="1660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Mannschaft 2000/01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651299" y="1785926"/>
            <a:ext cx="7921229" cy="309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15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Jugend Anfang 2000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428736"/>
            <a:ext cx="5404440" cy="404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346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Gymnastikdamen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214554"/>
            <a:ext cx="3348170" cy="2520000"/>
          </a:xfrm>
          <a:prstGeom prst="rect">
            <a:avLst/>
          </a:prstGeom>
        </p:spPr>
      </p:pic>
      <p:pic>
        <p:nvPicPr>
          <p:cNvPr id="9" name="Grafik 8" descr="Gy,nstikmädels-vorne.JPG"/>
          <p:cNvPicPr>
            <a:picLocks noChangeAspect="1"/>
          </p:cNvPicPr>
          <p:nvPr/>
        </p:nvPicPr>
        <p:blipFill>
          <a:blip r:embed="rId4" cstate="print"/>
          <a:srcRect l="9601" t="24639" r="12712"/>
          <a:stretch>
            <a:fillRect/>
          </a:stretch>
        </p:blipFill>
        <p:spPr>
          <a:xfrm>
            <a:off x="630495" y="2000240"/>
            <a:ext cx="4513009" cy="2760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283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Aufstieg 2003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rcRect b="40411"/>
          <a:stretch>
            <a:fillRect/>
          </a:stretch>
        </p:blipFill>
        <p:spPr>
          <a:xfrm>
            <a:off x="2285984" y="1357298"/>
            <a:ext cx="5052724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67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Pokalsieg 2003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2758990" y="1614950"/>
            <a:ext cx="3384646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67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Pokalsieg 2006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337760"/>
            <a:ext cx="3360000" cy="2520000"/>
          </a:xfrm>
          <a:prstGeom prst="rect">
            <a:avLst/>
          </a:prstGeom>
        </p:spPr>
      </p:pic>
      <p:pic>
        <p:nvPicPr>
          <p:cNvPr id="9" name="Grafik 8" descr="DSCI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42" y="1857364"/>
            <a:ext cx="4000496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67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Pokalsieg 2006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285992"/>
            <a:ext cx="3360000" cy="2520000"/>
          </a:xfrm>
          <a:prstGeom prst="rect">
            <a:avLst/>
          </a:prstGeom>
        </p:spPr>
      </p:pic>
      <p:pic>
        <p:nvPicPr>
          <p:cNvPr id="9" name="Grafik 8" descr="DSCI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42" y="1857388"/>
            <a:ext cx="4000496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Wie alles begann….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emblem-1970.jpg"/>
          <p:cNvPicPr>
            <a:picLocks noChangeAspect="1"/>
          </p:cNvPicPr>
          <p:nvPr/>
        </p:nvPicPr>
        <p:blipFill>
          <a:blip r:embed="rId3" cstate="print"/>
          <a:srcRect b="57290"/>
          <a:stretch>
            <a:fillRect/>
          </a:stretch>
        </p:blipFill>
        <p:spPr>
          <a:xfrm>
            <a:off x="1205868" y="1571612"/>
            <a:ext cx="6437966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505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Die neuen Anzüge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1452953"/>
            <a:ext cx="5143536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369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Vor acht Jahren….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>
            <a:lum/>
          </a:blip>
          <a:srcRect b="9327"/>
          <a:stretch>
            <a:fillRect/>
          </a:stretch>
        </p:blipFill>
        <p:spPr>
          <a:xfrm>
            <a:off x="2928926" y="1428736"/>
            <a:ext cx="3074390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732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Unser Aushängeschild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rcRect t="17597" b="12013"/>
          <a:stretch>
            <a:fillRect/>
          </a:stretch>
        </p:blipFill>
        <p:spPr>
          <a:xfrm>
            <a:off x="1219919" y="1785926"/>
            <a:ext cx="6495353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354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err="1" smtClean="0">
                <a:latin typeface="Cambria Math" pitchFamily="18" charset="0"/>
                <a:ea typeface="Cambria Math" pitchFamily="18" charset="0"/>
              </a:rPr>
              <a:t>Kerwa</a:t>
            </a:r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 in Trab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3" y="1714488"/>
            <a:ext cx="3627983" cy="2714644"/>
          </a:xfrm>
          <a:prstGeom prst="rect">
            <a:avLst/>
          </a:prstGeom>
        </p:spPr>
      </p:pic>
      <p:pic>
        <p:nvPicPr>
          <p:cNvPr id="9" name="Grafik 8" descr="P1010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7760" y="2214554"/>
            <a:ext cx="4199903" cy="3142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884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Schulbau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P3020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894" y="2117567"/>
            <a:ext cx="3851320" cy="2502470"/>
          </a:xfrm>
          <a:prstGeom prst="rect">
            <a:avLst/>
          </a:prstGeom>
        </p:spPr>
      </p:pic>
      <p:pic>
        <p:nvPicPr>
          <p:cNvPr id="10" name="Grafik 9" descr="P1010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058132"/>
            <a:ext cx="3856481" cy="262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747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Ausflüge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Gruppenbild-gro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027" y="1428736"/>
            <a:ext cx="7650625" cy="39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747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Ausflüge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Gruppenbild-gro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071678"/>
            <a:ext cx="3840000" cy="2880000"/>
          </a:xfrm>
          <a:prstGeom prst="rect">
            <a:avLst/>
          </a:prstGeom>
        </p:spPr>
      </p:pic>
      <p:pic>
        <p:nvPicPr>
          <p:cNvPr id="10" name="Grafik 9" descr="P61602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124" y="2049198"/>
            <a:ext cx="384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2775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Fasching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1" name="Grafik 10" descr="P2200095.JPG"/>
          <p:cNvPicPr>
            <a:picLocks noChangeAspect="1"/>
          </p:cNvPicPr>
          <p:nvPr/>
        </p:nvPicPr>
        <p:blipFill>
          <a:blip r:embed="rId3" cstate="print"/>
          <a:srcRect b="21777"/>
          <a:stretch>
            <a:fillRect/>
          </a:stretch>
        </p:blipFill>
        <p:spPr>
          <a:xfrm>
            <a:off x="1785918" y="2143116"/>
            <a:ext cx="5357818" cy="3143272"/>
          </a:xfrm>
          <a:prstGeom prst="rect">
            <a:avLst/>
          </a:prstGeom>
        </p:spPr>
      </p:pic>
      <p:pic>
        <p:nvPicPr>
          <p:cNvPr id="10" name="Grafik 9" descr="Ralf-Ku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285860"/>
            <a:ext cx="2597148" cy="1945001"/>
          </a:xfrm>
          <a:prstGeom prst="rect">
            <a:avLst/>
          </a:prstGeom>
        </p:spPr>
      </p:pic>
      <p:pic>
        <p:nvPicPr>
          <p:cNvPr id="9" name="Grafik 8" descr="P3020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714488"/>
            <a:ext cx="1760370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761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Kameradschaftsabend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P3020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894" y="1928802"/>
            <a:ext cx="3851320" cy="2880000"/>
          </a:xfrm>
          <a:prstGeom prst="rect">
            <a:avLst/>
          </a:prstGeom>
        </p:spPr>
      </p:pic>
      <p:pic>
        <p:nvPicPr>
          <p:cNvPr id="10" name="Grafik 9" descr="P1010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928802"/>
            <a:ext cx="3856481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809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err="1" smtClean="0">
                <a:latin typeface="Cambria Math" pitchFamily="18" charset="0"/>
                <a:ea typeface="Cambria Math" pitchFamily="18" charset="0"/>
              </a:rPr>
              <a:t>Ju-ma-mei-scha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P1010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785926"/>
            <a:ext cx="4811218" cy="3600000"/>
          </a:xfrm>
          <a:prstGeom prst="rect">
            <a:avLst/>
          </a:prstGeom>
        </p:spPr>
      </p:pic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714488"/>
            <a:ext cx="343703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Wie alles begann….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emblem-1970.jpg"/>
          <p:cNvPicPr>
            <a:picLocks noChangeAspect="1"/>
          </p:cNvPicPr>
          <p:nvPr/>
        </p:nvPicPr>
        <p:blipFill>
          <a:blip r:embed="rId3" cstate="print"/>
          <a:srcRect t="42710" b="15386"/>
          <a:stretch>
            <a:fillRect/>
          </a:stretch>
        </p:blipFill>
        <p:spPr>
          <a:xfrm>
            <a:off x="1205868" y="1643050"/>
            <a:ext cx="6437966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234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Mitglieder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11" name="Diagramm 10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234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Mitglieder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11" name="Diagramm 10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234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smtClean="0">
                <a:latin typeface="Cambria Math" pitchFamily="18" charset="0"/>
                <a:ea typeface="Cambria Math" pitchFamily="18" charset="0"/>
              </a:rPr>
              <a:t>Mitglieder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000232" y="1714488"/>
            <a:ext cx="4871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Ältestes Mitglied: Aladar Müller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Jüngstes Mitglied: Valentin Feick</a:t>
            </a:r>
            <a:endParaRPr lang="de-DE" sz="2000" dirty="0"/>
          </a:p>
        </p:txBody>
      </p:sp>
      <p:pic>
        <p:nvPicPr>
          <p:cNvPr id="10" name="Grafik 9" descr="P5190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857496"/>
            <a:ext cx="1928808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234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smtClean="0">
                <a:latin typeface="Cambria Math" pitchFamily="18" charset="0"/>
                <a:ea typeface="Cambria Math" pitchFamily="18" charset="0"/>
              </a:rPr>
              <a:t>Mitglieder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11" name="Diagramm 10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234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smtClean="0">
                <a:latin typeface="Cambria Math" pitchFamily="18" charset="0"/>
                <a:ea typeface="Cambria Math" pitchFamily="18" charset="0"/>
              </a:rPr>
              <a:t>Mitglieder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11" name="Diagramm 10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770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Vierter 1.Vorstand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63681" y="2786058"/>
            <a:ext cx="1450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Thomas Feick</a:t>
            </a:r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2009 - ???</a:t>
            </a:r>
            <a:endParaRPr lang="de-DE" dirty="0"/>
          </a:p>
        </p:txBody>
      </p:sp>
      <p:pic>
        <p:nvPicPr>
          <p:cNvPr id="14" name="Grafik 13" descr="thomas.jpg"/>
          <p:cNvPicPr>
            <a:picLocks noChangeAspect="1"/>
          </p:cNvPicPr>
          <p:nvPr/>
        </p:nvPicPr>
        <p:blipFill>
          <a:blip r:embed="rId3" cstate="print"/>
          <a:srcRect l="20885" t="1981" r="15062" b="24847"/>
          <a:stretch>
            <a:fillRect/>
          </a:stretch>
        </p:blipFill>
        <p:spPr>
          <a:xfrm>
            <a:off x="2428860" y="2143116"/>
            <a:ext cx="17325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677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Unsere neuen Trikots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rcRect t="16850" b="12003"/>
          <a:stretch>
            <a:fillRect/>
          </a:stretch>
        </p:blipFill>
        <p:spPr>
          <a:xfrm>
            <a:off x="1428728" y="2000240"/>
            <a:ext cx="6426235" cy="34290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622707" y="1559470"/>
            <a:ext cx="616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Gesponsert von Fa. </a:t>
            </a:r>
            <a:r>
              <a:rPr lang="de-DE" dirty="0" err="1" smtClean="0"/>
              <a:t>Gampertbräu</a:t>
            </a:r>
            <a:r>
              <a:rPr lang="de-DE" dirty="0" smtClean="0"/>
              <a:t>, Fa. </a:t>
            </a:r>
            <a:r>
              <a:rPr lang="de-DE" dirty="0" err="1" smtClean="0"/>
              <a:t>Stenglein</a:t>
            </a:r>
            <a:r>
              <a:rPr lang="de-DE" dirty="0" smtClean="0"/>
              <a:t> und Traber Beck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583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Unsere Mannschaften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7068" y="1559470"/>
            <a:ext cx="75982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smtClean="0"/>
              <a:t>1. Mannschaft Bezirksliga III KC/ Hof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2. Mannschaft Kreisliga II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3. Mannschaft Kreisliga III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4. Mannschaft Kreisliga IV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5. Mannschaft Kreisliga IV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Mädchenmannschaft: evtl. Bayernliga Nord?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Jungenmannschaft: Kreisliga I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Gymnastikdamen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483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Die Vorstände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gerhard.jpg"/>
          <p:cNvPicPr>
            <a:picLocks noChangeAspect="1"/>
          </p:cNvPicPr>
          <p:nvPr/>
        </p:nvPicPr>
        <p:blipFill>
          <a:blip r:embed="rId3" cstate="print"/>
          <a:srcRect l="29141" t="32285" r="23453" b="22747"/>
          <a:stretch>
            <a:fillRect/>
          </a:stretch>
        </p:blipFill>
        <p:spPr>
          <a:xfrm>
            <a:off x="2662908" y="2143116"/>
            <a:ext cx="1909092" cy="252000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0" name="Grafik 9" descr="jürgen.jpg"/>
          <p:cNvPicPr>
            <a:picLocks noChangeAspect="1"/>
          </p:cNvPicPr>
          <p:nvPr/>
        </p:nvPicPr>
        <p:blipFill>
          <a:blip r:embed="rId4" cstate="print"/>
          <a:srcRect l="27774" t="34799" r="27775" b="25125"/>
          <a:stretch>
            <a:fillRect/>
          </a:stretch>
        </p:blipFill>
        <p:spPr>
          <a:xfrm>
            <a:off x="428596" y="2143116"/>
            <a:ext cx="1911720" cy="2520000"/>
          </a:xfrm>
          <a:prstGeom prst="rect">
            <a:avLst/>
          </a:prstGeom>
        </p:spPr>
      </p:pic>
      <p:pic>
        <p:nvPicPr>
          <p:cNvPr id="11" name="Grafik 10" descr="thomas.jpg"/>
          <p:cNvPicPr>
            <a:picLocks noChangeAspect="1"/>
          </p:cNvPicPr>
          <p:nvPr/>
        </p:nvPicPr>
        <p:blipFill>
          <a:blip r:embed="rId5" cstate="print"/>
          <a:srcRect l="20885" t="1981" r="15062" b="24847"/>
          <a:stretch>
            <a:fillRect/>
          </a:stretch>
        </p:blipFill>
        <p:spPr>
          <a:xfrm>
            <a:off x="7000892" y="2123446"/>
            <a:ext cx="1732500" cy="2520000"/>
          </a:xfrm>
          <a:prstGeom prst="rect">
            <a:avLst/>
          </a:prstGeom>
        </p:spPr>
      </p:pic>
      <p:pic>
        <p:nvPicPr>
          <p:cNvPr id="12" name="Grafik 11" descr="wolfgang jugend.jpg"/>
          <p:cNvPicPr>
            <a:picLocks noChangeAspect="1"/>
          </p:cNvPicPr>
          <p:nvPr/>
        </p:nvPicPr>
        <p:blipFill>
          <a:blip r:embed="rId6" cstate="print"/>
          <a:srcRect r="6579"/>
          <a:stretch>
            <a:fillRect/>
          </a:stretch>
        </p:blipFill>
        <p:spPr>
          <a:xfrm>
            <a:off x="4929190" y="2123446"/>
            <a:ext cx="178595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408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Vielen Dank….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3993" y="2857496"/>
            <a:ext cx="405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und bis in 10 Jahren!</a:t>
            </a:r>
            <a:endParaRPr lang="de-DE" sz="3600" dirty="0"/>
          </a:p>
        </p:txBody>
      </p:sp>
      <p:pic>
        <p:nvPicPr>
          <p:cNvPr id="10" name="Grafik 9" descr="P5190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571612"/>
            <a:ext cx="2839643" cy="378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4876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Vor 40 Jahren….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emblem-1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1785926"/>
            <a:ext cx="2936888" cy="298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3851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Eine Ehre…..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" name="Grafik 8" descr="gerhard.jpg"/>
          <p:cNvPicPr>
            <a:picLocks noChangeAspect="1"/>
          </p:cNvPicPr>
          <p:nvPr/>
        </p:nvPicPr>
        <p:blipFill>
          <a:blip r:embed="rId3" cstate="print"/>
          <a:srcRect l="29141" t="32285" r="23453" b="22747"/>
          <a:stretch>
            <a:fillRect/>
          </a:stretch>
        </p:blipFill>
        <p:spPr>
          <a:xfrm>
            <a:off x="3591602" y="2143116"/>
            <a:ext cx="1909092" cy="252000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0" name="Grafik 9" descr="jürgen.jpg"/>
          <p:cNvPicPr>
            <a:picLocks noChangeAspect="1"/>
          </p:cNvPicPr>
          <p:nvPr/>
        </p:nvPicPr>
        <p:blipFill>
          <a:blip r:embed="rId4" cstate="print"/>
          <a:srcRect l="27774" t="34799" r="27775" b="25125"/>
          <a:stretch>
            <a:fillRect/>
          </a:stretch>
        </p:blipFill>
        <p:spPr>
          <a:xfrm>
            <a:off x="802892" y="2143116"/>
            <a:ext cx="1911720" cy="2520000"/>
          </a:xfrm>
          <a:prstGeom prst="rect">
            <a:avLst/>
          </a:prstGeom>
        </p:spPr>
      </p:pic>
      <p:pic>
        <p:nvPicPr>
          <p:cNvPr id="13" name="Grafik 12" descr="TTC 70-71-2.jpg"/>
          <p:cNvPicPr>
            <a:picLocks noChangeAspect="1"/>
          </p:cNvPicPr>
          <p:nvPr/>
        </p:nvPicPr>
        <p:blipFill>
          <a:blip r:embed="rId5" cstate="print"/>
          <a:srcRect l="64451" t="3999" r="8585" b="44840"/>
          <a:stretch>
            <a:fillRect/>
          </a:stretch>
        </p:blipFill>
        <p:spPr>
          <a:xfrm>
            <a:off x="6363214" y="2123446"/>
            <a:ext cx="1995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Wie alles begann….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10" y="1665076"/>
            <a:ext cx="29289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Hühnlein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Helmut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Schmidt, Helmut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Feick, Jürgen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Käferlein, Franz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Prediger, Günther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Benkenstein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Axel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Oberender, Frank-Peter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Hennig, Franz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000628" y="1643050"/>
            <a:ext cx="307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Scheller, Heinrich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Fischer, Adam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Stumpf, Jakob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Deuerling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Heinrich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Weißmann, Werner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Schmidt, Harald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enkenstein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Bernd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5669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Erster 1. Vorstand 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jürgen.jpg"/>
          <p:cNvPicPr>
            <a:picLocks noChangeAspect="1"/>
          </p:cNvPicPr>
          <p:nvPr/>
        </p:nvPicPr>
        <p:blipFill>
          <a:blip r:embed="rId3" cstate="print"/>
          <a:srcRect l="27774" t="34799" r="27775" b="25125"/>
          <a:stretch>
            <a:fillRect/>
          </a:stretch>
        </p:blipFill>
        <p:spPr>
          <a:xfrm>
            <a:off x="1714480" y="2214554"/>
            <a:ext cx="1911720" cy="2520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000496" y="2857496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1. Vorstand Jürgen Feick</a:t>
            </a:r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1970 - 1982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285728"/>
            <a:ext cx="1329826" cy="1071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7223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400" dirty="0" smtClean="0"/>
              <a:t>www.ttcau.de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-32" y="5712206"/>
            <a:ext cx="9144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0034" y="433968"/>
            <a:ext cx="6559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ambria Math" pitchFamily="18" charset="0"/>
                <a:ea typeface="Cambria Math" pitchFamily="18" charset="0"/>
              </a:rPr>
              <a:t>Mannschaft 1970/71</a:t>
            </a:r>
            <a:endParaRPr lang="de-DE" sz="5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Grafik 9" descr="TTC 70-7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9" y="1900702"/>
            <a:ext cx="4984290" cy="360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0034" y="1527563"/>
            <a:ext cx="82153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Lorenz Stumpf, Franz Hennig, Bernd </a:t>
            </a:r>
            <a:r>
              <a:rPr lang="de-DE" sz="1600" dirty="0" err="1" smtClean="0"/>
              <a:t>Benkenstein</a:t>
            </a:r>
            <a:r>
              <a:rPr lang="de-DE" sz="1600" dirty="0" smtClean="0"/>
              <a:t>, Axel </a:t>
            </a:r>
            <a:r>
              <a:rPr lang="de-DE" sz="1600" dirty="0" err="1" smtClean="0"/>
              <a:t>Benkenstein</a:t>
            </a:r>
            <a:r>
              <a:rPr lang="de-DE" sz="1600" dirty="0" smtClean="0"/>
              <a:t>, Franz Käferlein, Jürgen Feick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Bildschirmpräsentation (4:3)</PresentationFormat>
  <Paragraphs>171</Paragraphs>
  <Slides>60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1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Bruno Wanke</dc:creator>
  <cp:lastModifiedBy> Bruno Wanke</cp:lastModifiedBy>
  <cp:revision>53</cp:revision>
  <dcterms:created xsi:type="dcterms:W3CDTF">2010-03-09T15:31:39Z</dcterms:created>
  <dcterms:modified xsi:type="dcterms:W3CDTF">2010-05-22T15:58:16Z</dcterms:modified>
</cp:coreProperties>
</file>